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3"/>
  </p:sldMasterIdLst>
  <p:notesMasterIdLst>
    <p:notesMasterId r:id="rId27"/>
  </p:notesMasterIdLst>
  <p:handoutMasterIdLst>
    <p:handoutMasterId r:id="rId28"/>
  </p:handoutMasterIdLst>
  <p:sldIdLst>
    <p:sldId id="282" r:id="rId4"/>
    <p:sldId id="308" r:id="rId5"/>
    <p:sldId id="283" r:id="rId6"/>
    <p:sldId id="309" r:id="rId7"/>
    <p:sldId id="311" r:id="rId8"/>
    <p:sldId id="310" r:id="rId9"/>
    <p:sldId id="313" r:id="rId10"/>
    <p:sldId id="314" r:id="rId11"/>
    <p:sldId id="312" r:id="rId12"/>
    <p:sldId id="315" r:id="rId13"/>
    <p:sldId id="317" r:id="rId14"/>
    <p:sldId id="319" r:id="rId15"/>
    <p:sldId id="320" r:id="rId16"/>
    <p:sldId id="321" r:id="rId17"/>
    <p:sldId id="322" r:id="rId18"/>
    <p:sldId id="323" r:id="rId19"/>
    <p:sldId id="318" r:id="rId20"/>
    <p:sldId id="324" r:id="rId21"/>
    <p:sldId id="325" r:id="rId22"/>
    <p:sldId id="326" r:id="rId23"/>
    <p:sldId id="327" r:id="rId24"/>
    <p:sldId id="328" r:id="rId25"/>
    <p:sldId id="296" r:id="rId26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31" autoAdjust="0"/>
  </p:normalViewPr>
  <p:slideViewPr>
    <p:cSldViewPr snapToGrid="0">
      <p:cViewPr>
        <p:scale>
          <a:sx n="100" d="100"/>
          <a:sy n="100" d="100"/>
        </p:scale>
        <p:origin x="708" y="4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6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084EB3E-5AB3-4274-892C-82EC6FEC722E}" type="datetime1">
              <a:rPr lang="pt-BR" smtClean="0"/>
              <a:t>15/09/2018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036029-DB52-40C9-B4A5-64D67F5EA754}" type="datetime1">
              <a:rPr lang="pt-BR" smtClean="0"/>
              <a:pPr/>
              <a:t>15/09/2018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dirty="0"/>
              <a:t>Editar estilos de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6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pt-BR" dirty="0"/>
              <a:t>TÍTULO DA APRESENTAÇÃO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dirty="0"/>
              <a:t>Clique para editar o estilo de subtítulo Mestre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4500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6" name="Espaço Reservado para Texto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1511250"/>
            <a:ext cx="4500000" cy="4680000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D4FE60C-ACE5-4516-8CB6-EEDD96DB735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916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2900" y="1511476"/>
            <a:ext cx="2916000" cy="4679249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1" name="Espaço Reservado para Texto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3800" y="1511475"/>
            <a:ext cx="2916000" cy="4679250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1764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90450" y="1512000"/>
            <a:ext cx="1764000" cy="4679250"/>
          </a:xfrm>
        </p:spPr>
        <p:txBody>
          <a:bodyPr rtlCol="0"/>
          <a:lstStyle>
            <a:lvl5pPr>
              <a:defRPr sz="1100"/>
            </a:lvl5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3" name="Espaço Reservado para Texto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8900" y="1512000"/>
            <a:ext cx="1764000" cy="4679250"/>
          </a:xfrm>
        </p:spPr>
        <p:txBody>
          <a:bodyPr rtlCol="0"/>
          <a:lstStyle>
            <a:lvl5pPr>
              <a:defRPr sz="1100"/>
            </a:lvl5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7350" y="1507535"/>
            <a:ext cx="1764000" cy="4679250"/>
          </a:xfrm>
        </p:spPr>
        <p:txBody>
          <a:bodyPr rtlCol="0"/>
          <a:lstStyle>
            <a:lvl5pPr>
              <a:defRPr sz="1100"/>
            </a:lvl5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7" name="Espaço Reservado para Texto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65800" y="1507535"/>
            <a:ext cx="1764000" cy="4683715"/>
          </a:xfrm>
        </p:spPr>
        <p:txBody>
          <a:bodyPr rtlCol="0"/>
          <a:lstStyle>
            <a:lvl5pPr>
              <a:defRPr sz="1100"/>
            </a:lvl5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6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dirty="0"/>
              <a:t>TÍTULO DA APRESENTAÇÃO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dirty="0"/>
              <a:t>Clique para editar o estilo de subtítulo Mestre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6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dirty="0"/>
              <a:t>TÍTULO DA APRESENTAÇÃO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dirty="0"/>
              <a:t>Clique para editar o estilo de subtítulo Mestre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o Conteú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 rtlCol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 rtlCol="0"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o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9" name="Espaço Reservado para Imagem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/>
          <a:p>
            <a:pPr rtl="0"/>
            <a:r>
              <a:rPr lang="pt-BR" dirty="0"/>
              <a:t>Clique para editar o estilo do título Mestre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mparação à Esquerda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4500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2" name="Espaço Reservado para Comparação à Esquerda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8" name="Espaço reservado para texto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020359"/>
            <a:ext cx="4500000" cy="4170891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rtlCol="0"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dirty="0"/>
              <a:t>Insira sua legenda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Agrade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rtlCol="0"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pt-BR" dirty="0"/>
              <a:t>Obrigado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0" name="Espaço Reservado para Texto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 rtlCol="0"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Nome completo</a:t>
            </a:r>
          </a:p>
        </p:txBody>
      </p:sp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Número do telefone</a:t>
            </a:r>
          </a:p>
        </p:txBody>
      </p:sp>
      <p:sp>
        <p:nvSpPr>
          <p:cNvPr id="13" name="Espaço Reservado para Texto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Contato por </a:t>
            </a:r>
            <a:r>
              <a:rPr lang="pt-BR" dirty="0" err="1"/>
              <a:t>Email</a:t>
            </a:r>
            <a:r>
              <a:rPr lang="pt-BR" dirty="0"/>
              <a:t> ou Mídia Social</a:t>
            </a:r>
          </a:p>
        </p:txBody>
      </p:sp>
      <p:sp>
        <p:nvSpPr>
          <p:cNvPr id="14" name="Espaço Reservado para Texto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Site da empresa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t-BR" dirty="0"/>
              <a:t>Editar estilos de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4" name="Caixa de texto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96620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pt-BR" sz="135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CIÊNCIA DE DADOS</a:t>
            </a:r>
            <a:r>
              <a:rPr lang="pt-BR" sz="1350" b="1" spc="-10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</a:p>
          <a:p>
            <a:pPr algn="r" rtl="0">
              <a:lnSpc>
                <a:spcPts val="1400"/>
              </a:lnSpc>
            </a:pPr>
            <a:r>
              <a:rPr lang="pt-BR" sz="1350" b="1" spc="-100" dirty="0">
                <a:solidFill>
                  <a:schemeClr val="tx1"/>
                </a:solidFill>
                <a:latin typeface="Corbel" panose="020B0503020204020204" pitchFamily="34" charset="0"/>
              </a:rPr>
              <a:t>R BÁSICO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54" r:id="rId13"/>
    <p:sldLayoutId id="2147483655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 de texto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5422694" y="413320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pt-BR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MÁRCIO</a:t>
            </a:r>
            <a:br>
              <a:rPr lang="pt-BR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pt-BR" sz="1600" b="1" spc="-100" dirty="0">
                <a:latin typeface="Corbel" panose="020B0503020204020204" pitchFamily="34" charset="0"/>
              </a:rPr>
              <a:t>AMARAL</a:t>
            </a:r>
            <a:endParaRPr lang="pt-BR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4411032"/>
            <a:ext cx="6798250" cy="1674470"/>
          </a:xfrm>
        </p:spPr>
        <p:txBody>
          <a:bodyPr rtlCol="0"/>
          <a:lstStyle/>
          <a:p>
            <a:pPr rtl="0">
              <a:lnSpc>
                <a:spcPts val="5800"/>
              </a:lnSpc>
            </a:pPr>
            <a:r>
              <a:rPr lang="pt-BR" sz="5800" dirty="0"/>
              <a:t>Ciência de dados</a:t>
            </a:r>
            <a:br>
              <a:rPr lang="pt-BR" sz="5800" dirty="0"/>
            </a:br>
            <a:r>
              <a:rPr lang="pt-BR" sz="5800" dirty="0">
                <a:solidFill>
                  <a:schemeClr val="bg1">
                    <a:lumMod val="75000"/>
                  </a:schemeClr>
                </a:solidFill>
              </a:rPr>
              <a:t>R Básico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Primeiros passos com ferramentas de análise</a:t>
            </a:r>
          </a:p>
        </p:txBody>
      </p:sp>
      <p:pic>
        <p:nvPicPr>
          <p:cNvPr id="18" name="Espaço Reservado para Imagem 17">
            <a:extLst>
              <a:ext uri="{FF2B5EF4-FFF2-40B4-BE49-F238E27FC236}">
                <a16:creationId xmlns:a16="http://schemas.microsoft.com/office/drawing/2014/main" id="{2411CA0B-8E20-7C48-9074-8D57423981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8" r="37908"/>
          <a:stretch>
            <a:fillRect/>
          </a:stretch>
        </p:blipFill>
        <p:spPr/>
      </p:pic>
      <p:sp>
        <p:nvSpPr>
          <p:cNvPr id="6" name="Caixa de texto 15">
            <a:extLst>
              <a:ext uri="{FF2B5EF4-FFF2-40B4-BE49-F238E27FC236}">
                <a16:creationId xmlns:a16="http://schemas.microsoft.com/office/drawing/2014/main" id="{3FE345FE-B4A9-4E45-8511-F14A0DFDC691}"/>
              </a:ext>
            </a:extLst>
          </p:cNvPr>
          <p:cNvSpPr txBox="1"/>
          <p:nvPr/>
        </p:nvSpPr>
        <p:spPr>
          <a:xfrm>
            <a:off x="4591421" y="413320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pt-BR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HELOISA</a:t>
            </a:r>
          </a:p>
          <a:p>
            <a:pPr algn="r">
              <a:lnSpc>
                <a:spcPts val="1400"/>
              </a:lnSpc>
            </a:pPr>
            <a:r>
              <a:rPr lang="pt-BR" sz="1600" b="1" spc="-100" dirty="0">
                <a:latin typeface="Corbel" panose="020B0503020204020204" pitchFamily="34" charset="0"/>
              </a:rPr>
              <a:t>MODTKOSKI</a:t>
            </a:r>
            <a:endParaRPr lang="pt-BR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299588"/>
            <a:ext cx="5184913" cy="432000"/>
          </a:xfrm>
        </p:spPr>
        <p:txBody>
          <a:bodyPr rtlCol="0"/>
          <a:lstStyle/>
          <a:p>
            <a:pPr rtl="0"/>
            <a:r>
              <a:rPr lang="pt-BR" dirty="0"/>
              <a:t>R</a:t>
            </a:r>
          </a:p>
        </p:txBody>
      </p:sp>
      <p:pic>
        <p:nvPicPr>
          <p:cNvPr id="18" name="Espaço Reservado para Imagem 17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/>
      </p:pic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10</a:t>
            </a:fld>
            <a:endParaRPr lang="pt-BR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510DC865-3C0C-4AE0-92B8-F71B1553A9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444886" y="639038"/>
            <a:ext cx="5184913" cy="360000"/>
          </a:xfrm>
        </p:spPr>
        <p:txBody>
          <a:bodyPr/>
          <a:lstStyle/>
          <a:p>
            <a:r>
              <a:rPr lang="pt-BR" dirty="0"/>
              <a:t>funções matemáticas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DBD5C10-D0ED-4E27-9235-63B0B8E87A68}"/>
              </a:ext>
            </a:extLst>
          </p:cNvPr>
          <p:cNvSpPr/>
          <p:nvPr/>
        </p:nvSpPr>
        <p:spPr>
          <a:xfrm>
            <a:off x="352424" y="1251189"/>
            <a:ext cx="9344049" cy="5150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t-BR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(9)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# Raiz Quadrada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3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t-BR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- 1 )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# Módulo ou valor absoluto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1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t-BR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( 1 )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1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log( 10 )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# Logaritmo natural ou neperiano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2.302585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log( 10, base = 10)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# Logaritmo base 10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1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log10(10)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# Também logaritmo de base 10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1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log( 10, base = 3.4076)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# Logaritmo base 3.4076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1.878116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t-BR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( 1 )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# Exponencial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2.718282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7BC829AC-4704-42A3-8C52-1F95EF9D0E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0" t="50000" r="39355" b="46400"/>
          <a:stretch/>
        </p:blipFill>
        <p:spPr>
          <a:xfrm>
            <a:off x="352424" y="1120576"/>
            <a:ext cx="9353912" cy="29932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B659342-6767-4C3D-8281-D24D757B83C3}"/>
              </a:ext>
            </a:extLst>
          </p:cNvPr>
          <p:cNvSpPr txBox="1"/>
          <p:nvPr/>
        </p:nvSpPr>
        <p:spPr>
          <a:xfrm>
            <a:off x="5286375" y="6435301"/>
            <a:ext cx="45400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1">
                    <a:lumMod val="65000"/>
                  </a:schemeClr>
                </a:solidFill>
              </a:rPr>
              <a:t>Fonte http://ecologia.ib.usp.br/bie5782/doku.php?id=bie5782:03_apostila:03-funcoes</a:t>
            </a:r>
          </a:p>
        </p:txBody>
      </p:sp>
    </p:spTree>
    <p:extLst>
      <p:ext uri="{BB962C8B-B14F-4D97-AF65-F5344CB8AC3E}">
        <p14:creationId xmlns:p14="http://schemas.microsoft.com/office/powerpoint/2010/main" val="1549131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299588"/>
            <a:ext cx="5184913" cy="432000"/>
          </a:xfrm>
        </p:spPr>
        <p:txBody>
          <a:bodyPr rtlCol="0"/>
          <a:lstStyle/>
          <a:p>
            <a:pPr rtl="0"/>
            <a:r>
              <a:rPr lang="pt-BR" dirty="0"/>
              <a:t>R</a:t>
            </a:r>
          </a:p>
        </p:txBody>
      </p:sp>
      <p:pic>
        <p:nvPicPr>
          <p:cNvPr id="18" name="Espaço Reservado para Imagem 17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/>
      </p:pic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11</a:t>
            </a:fld>
            <a:endParaRPr lang="pt-BR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510DC865-3C0C-4AE0-92B8-F71B1553A9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444886" y="639038"/>
            <a:ext cx="5184913" cy="360000"/>
          </a:xfrm>
        </p:spPr>
        <p:txBody>
          <a:bodyPr/>
          <a:lstStyle/>
          <a:p>
            <a:r>
              <a:rPr lang="pt-BR" dirty="0"/>
              <a:t>funções trigonométricas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DBD5C10-D0ED-4E27-9235-63B0B8E87A68}"/>
              </a:ext>
            </a:extLst>
          </p:cNvPr>
          <p:cNvSpPr/>
          <p:nvPr/>
        </p:nvSpPr>
        <p:spPr>
          <a:xfrm>
            <a:off x="352424" y="1251189"/>
            <a:ext cx="9344049" cy="5150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t-BR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(0.5*</a:t>
            </a:r>
            <a:r>
              <a:rPr lang="pt-BR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Seno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1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cos(2*</a:t>
            </a:r>
            <a:r>
              <a:rPr lang="pt-BR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# 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Coseno</a:t>
            </a:r>
            <a:endParaRPr lang="pt-BR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1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t-BR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tan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Tangente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-1.224647e-16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t-BR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asin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# Arco seno (em radianos)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1.570796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t-BR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asin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 / </a:t>
            </a:r>
            <a:r>
              <a:rPr lang="pt-BR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180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90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t-BR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acos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(0)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# Arco 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coseno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(em radianos)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1.570796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t-BR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acos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(0) / </a:t>
            </a:r>
            <a:r>
              <a:rPr lang="pt-BR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180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90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t-BR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atan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(0)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Arco tangente (em radianos)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0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t-BR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atan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(0) / </a:t>
            </a:r>
            <a:r>
              <a:rPr lang="pt-BR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180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0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7BC829AC-4704-42A3-8C52-1F95EF9D0E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0" t="50000" r="39355" b="46400"/>
          <a:stretch/>
        </p:blipFill>
        <p:spPr>
          <a:xfrm>
            <a:off x="352424" y="1120576"/>
            <a:ext cx="9353912" cy="29932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B659342-6767-4C3D-8281-D24D757B83C3}"/>
              </a:ext>
            </a:extLst>
          </p:cNvPr>
          <p:cNvSpPr txBox="1"/>
          <p:nvPr/>
        </p:nvSpPr>
        <p:spPr>
          <a:xfrm>
            <a:off x="5286375" y="6435301"/>
            <a:ext cx="45400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1">
                    <a:lumMod val="65000"/>
                  </a:schemeClr>
                </a:solidFill>
              </a:rPr>
              <a:t>Fonte http://ecologia.ib.usp.br/bie5782/doku.php?id=bie5782:03_apostila:03-funcoes</a:t>
            </a:r>
          </a:p>
        </p:txBody>
      </p:sp>
    </p:spTree>
    <p:extLst>
      <p:ext uri="{BB962C8B-B14F-4D97-AF65-F5344CB8AC3E}">
        <p14:creationId xmlns:p14="http://schemas.microsoft.com/office/powerpoint/2010/main" val="4249107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299588"/>
            <a:ext cx="5184913" cy="432000"/>
          </a:xfrm>
        </p:spPr>
        <p:txBody>
          <a:bodyPr rtlCol="0"/>
          <a:lstStyle/>
          <a:p>
            <a:pPr rtl="0"/>
            <a:r>
              <a:rPr lang="pt-BR" dirty="0"/>
              <a:t>R</a:t>
            </a:r>
          </a:p>
        </p:txBody>
      </p:sp>
      <p:pic>
        <p:nvPicPr>
          <p:cNvPr id="18" name="Espaço Reservado para Imagem 17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/>
      </p:pic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12</a:t>
            </a:fld>
            <a:endParaRPr lang="pt-BR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510DC865-3C0C-4AE0-92B8-F71B1553A9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444886" y="639038"/>
            <a:ext cx="5184913" cy="360000"/>
          </a:xfrm>
        </p:spPr>
        <p:txBody>
          <a:bodyPr/>
          <a:lstStyle/>
          <a:p>
            <a:r>
              <a:rPr lang="pt-BR" dirty="0"/>
              <a:t>funções de arredondamento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DBD5C10-D0ED-4E27-9235-63B0B8E87A68}"/>
              </a:ext>
            </a:extLst>
          </p:cNvPr>
          <p:cNvSpPr/>
          <p:nvPr/>
        </p:nvSpPr>
        <p:spPr>
          <a:xfrm>
            <a:off x="352424" y="1251189"/>
            <a:ext cx="9344049" cy="5150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ceiling( 4.3478 )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5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floor( 4.3478 )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4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round( 4.3478 )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4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round( 4.3478 , digits=3)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4.348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round( 4.3478 , digits=2)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4.35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7BC829AC-4704-42A3-8C52-1F95EF9D0E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0" t="50000" r="39355" b="46400"/>
          <a:stretch/>
        </p:blipFill>
        <p:spPr>
          <a:xfrm>
            <a:off x="352424" y="1120576"/>
            <a:ext cx="9353912" cy="29932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B659342-6767-4C3D-8281-D24D757B83C3}"/>
              </a:ext>
            </a:extLst>
          </p:cNvPr>
          <p:cNvSpPr txBox="1"/>
          <p:nvPr/>
        </p:nvSpPr>
        <p:spPr>
          <a:xfrm>
            <a:off x="5286375" y="6435301"/>
            <a:ext cx="45400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1">
                    <a:lumMod val="65000"/>
                  </a:schemeClr>
                </a:solidFill>
              </a:rPr>
              <a:t>Fonte http://ecologia.ib.usp.br/bie5782/doku.php?id=bie5782:03_apostila:03-funcoes</a:t>
            </a:r>
          </a:p>
        </p:txBody>
      </p:sp>
    </p:spTree>
    <p:extLst>
      <p:ext uri="{BB962C8B-B14F-4D97-AF65-F5344CB8AC3E}">
        <p14:creationId xmlns:p14="http://schemas.microsoft.com/office/powerpoint/2010/main" val="94420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299588"/>
            <a:ext cx="5184913" cy="432000"/>
          </a:xfrm>
        </p:spPr>
        <p:txBody>
          <a:bodyPr rtlCol="0"/>
          <a:lstStyle/>
          <a:p>
            <a:pPr rtl="0"/>
            <a:r>
              <a:rPr lang="pt-BR" dirty="0"/>
              <a:t>R</a:t>
            </a:r>
          </a:p>
        </p:txBody>
      </p:sp>
      <p:pic>
        <p:nvPicPr>
          <p:cNvPr id="18" name="Espaço Reservado para Imagem 17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/>
      </p:pic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13</a:t>
            </a:fld>
            <a:endParaRPr lang="pt-BR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510DC865-3C0C-4AE0-92B8-F71B1553A9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444886" y="639038"/>
            <a:ext cx="5184913" cy="360000"/>
          </a:xfrm>
        </p:spPr>
        <p:txBody>
          <a:bodyPr/>
          <a:lstStyle/>
          <a:p>
            <a:r>
              <a:rPr lang="pt-BR" dirty="0"/>
              <a:t>funções de interesse estatístico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DBD5C10-D0ED-4E27-9235-63B0B8E87A68}"/>
              </a:ext>
            </a:extLst>
          </p:cNvPr>
          <p:cNvSpPr/>
          <p:nvPr/>
        </p:nvSpPr>
        <p:spPr>
          <a:xfrm>
            <a:off x="352424" y="1251189"/>
            <a:ext cx="9344049" cy="5150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t-BR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factorial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( 4 )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# Fatorial de 4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24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t-BR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choose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(10, 3)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# Coeficientes binomiais: combinação de 10 3-a-3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120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7BC829AC-4704-42A3-8C52-1F95EF9D0E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0" t="50000" r="39355" b="46400"/>
          <a:stretch/>
        </p:blipFill>
        <p:spPr>
          <a:xfrm>
            <a:off x="352424" y="1120576"/>
            <a:ext cx="9353912" cy="29932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B659342-6767-4C3D-8281-D24D757B83C3}"/>
              </a:ext>
            </a:extLst>
          </p:cNvPr>
          <p:cNvSpPr txBox="1"/>
          <p:nvPr/>
        </p:nvSpPr>
        <p:spPr>
          <a:xfrm>
            <a:off x="5286375" y="6435301"/>
            <a:ext cx="45400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1">
                    <a:lumMod val="65000"/>
                  </a:schemeClr>
                </a:solidFill>
              </a:rPr>
              <a:t>Fonte http://ecologia.ib.usp.br/bie5782/doku.php?id=bie5782:03_apostila:03-funcoes</a:t>
            </a:r>
          </a:p>
        </p:txBody>
      </p:sp>
    </p:spTree>
    <p:extLst>
      <p:ext uri="{BB962C8B-B14F-4D97-AF65-F5344CB8AC3E}">
        <p14:creationId xmlns:p14="http://schemas.microsoft.com/office/powerpoint/2010/main" val="3548931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299588"/>
            <a:ext cx="5184913" cy="432000"/>
          </a:xfrm>
        </p:spPr>
        <p:txBody>
          <a:bodyPr rtlCol="0"/>
          <a:lstStyle/>
          <a:p>
            <a:pPr rtl="0"/>
            <a:r>
              <a:rPr lang="pt-BR" dirty="0"/>
              <a:t>R</a:t>
            </a:r>
          </a:p>
        </p:txBody>
      </p:sp>
      <p:pic>
        <p:nvPicPr>
          <p:cNvPr id="18" name="Espaço Reservado para Imagem 17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/>
      </p:pic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14</a:t>
            </a:fld>
            <a:endParaRPr lang="pt-BR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510DC865-3C0C-4AE0-92B8-F71B1553A9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444886" y="639038"/>
            <a:ext cx="5184913" cy="360000"/>
          </a:xfrm>
        </p:spPr>
        <p:txBody>
          <a:bodyPr/>
          <a:lstStyle/>
          <a:p>
            <a:r>
              <a:rPr lang="pt-BR" dirty="0"/>
              <a:t>atribuições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DBD5C10-D0ED-4E27-9235-63B0B8E87A68}"/>
              </a:ext>
            </a:extLst>
          </p:cNvPr>
          <p:cNvSpPr/>
          <p:nvPr/>
        </p:nvSpPr>
        <p:spPr>
          <a:xfrm>
            <a:off x="352424" y="1251189"/>
            <a:ext cx="9344049" cy="5150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&lt;- </a:t>
            </a:r>
            <a:r>
              <a:rPr lang="pt-BR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(4) #mais usada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pt-BR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(4)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</a:t>
            </a:r>
            <a:r>
              <a:rPr lang="pt-BR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(4) -&gt; c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7BC829AC-4704-42A3-8C52-1F95EF9D0E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0" t="50000" r="39355" b="46400"/>
          <a:stretch/>
        </p:blipFill>
        <p:spPr>
          <a:xfrm>
            <a:off x="352424" y="1120576"/>
            <a:ext cx="9353912" cy="29932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FF9F43D-BE94-4ED4-BF0D-51FDA9EC0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578" y="1534205"/>
            <a:ext cx="6981797" cy="3376613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88662CA3-FFF0-43F5-8B54-0F18410D9F19}"/>
              </a:ext>
            </a:extLst>
          </p:cNvPr>
          <p:cNvSpPr txBox="1"/>
          <p:nvPr/>
        </p:nvSpPr>
        <p:spPr>
          <a:xfrm>
            <a:off x="5286375" y="6435301"/>
            <a:ext cx="45400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1">
                    <a:lumMod val="65000"/>
                  </a:schemeClr>
                </a:solidFill>
              </a:rPr>
              <a:t>Fonte http://ecologia.ib.usp.br/bie5782/doku.php?id=bie5782:03_apostila:02-entrada</a:t>
            </a:r>
          </a:p>
        </p:txBody>
      </p:sp>
    </p:spTree>
    <p:extLst>
      <p:ext uri="{BB962C8B-B14F-4D97-AF65-F5344CB8AC3E}">
        <p14:creationId xmlns:p14="http://schemas.microsoft.com/office/powerpoint/2010/main" val="1476411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299588"/>
            <a:ext cx="5184913" cy="432000"/>
          </a:xfrm>
        </p:spPr>
        <p:txBody>
          <a:bodyPr rtlCol="0"/>
          <a:lstStyle/>
          <a:p>
            <a:pPr rtl="0"/>
            <a:r>
              <a:rPr lang="pt-BR" dirty="0"/>
              <a:t>R</a:t>
            </a:r>
          </a:p>
        </p:txBody>
      </p:sp>
      <p:pic>
        <p:nvPicPr>
          <p:cNvPr id="18" name="Espaço Reservado para Imagem 17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/>
      </p:pic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15</a:t>
            </a:fld>
            <a:endParaRPr lang="pt-BR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510DC865-3C0C-4AE0-92B8-F71B1553A9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444886" y="639038"/>
            <a:ext cx="5184913" cy="360000"/>
          </a:xfrm>
        </p:spPr>
        <p:txBody>
          <a:bodyPr/>
          <a:lstStyle/>
          <a:p>
            <a:r>
              <a:rPr lang="pt-BR" dirty="0"/>
              <a:t>atribuições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DBD5C10-D0ED-4E27-9235-63B0B8E87A68}"/>
              </a:ext>
            </a:extLst>
          </p:cNvPr>
          <p:cNvSpPr/>
          <p:nvPr/>
        </p:nvSpPr>
        <p:spPr>
          <a:xfrm>
            <a:off x="352424" y="1251189"/>
            <a:ext cx="9344049" cy="5150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2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2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2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a &lt;- </a:t>
            </a:r>
            <a:r>
              <a:rPr lang="pt-BR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(4)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a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2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a &lt;- 10^2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a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100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7BC829AC-4704-42A3-8C52-1F95EF9D0E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0" t="50000" r="39355" b="46400"/>
          <a:stretch/>
        </p:blipFill>
        <p:spPr>
          <a:xfrm>
            <a:off x="352424" y="1120576"/>
            <a:ext cx="9353912" cy="29932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88662CA3-FFF0-43F5-8B54-0F18410D9F19}"/>
              </a:ext>
            </a:extLst>
          </p:cNvPr>
          <p:cNvSpPr txBox="1"/>
          <p:nvPr/>
        </p:nvSpPr>
        <p:spPr>
          <a:xfrm>
            <a:off x="5286375" y="6435301"/>
            <a:ext cx="45400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1">
                    <a:lumMod val="65000"/>
                  </a:schemeClr>
                </a:solidFill>
              </a:rPr>
              <a:t>Fonte http://ecologia.ib.usp.br/bie5782/doku.php?id=bie5782:03_apostila:02-entrada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CB018F0-1511-4291-A7C7-65C47E709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847" y="1587753"/>
            <a:ext cx="4364653" cy="27067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B940724-737A-42FA-89AD-E93470AE9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847" y="3859050"/>
            <a:ext cx="7029189" cy="44437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307F0E0-5FFD-4091-B566-F0B0B53C48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4448" y="2011312"/>
            <a:ext cx="4219575" cy="14954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4" name="Conector: Curvo 13">
            <a:extLst>
              <a:ext uri="{FF2B5EF4-FFF2-40B4-BE49-F238E27FC236}">
                <a16:creationId xmlns:a16="http://schemas.microsoft.com/office/drawing/2014/main" id="{B66E2041-1785-44A6-8FE7-9351B80D114F}"/>
              </a:ext>
            </a:extLst>
          </p:cNvPr>
          <p:cNvCxnSpPr>
            <a:cxnSpLocks/>
          </p:cNvCxnSpPr>
          <p:nvPr/>
        </p:nvCxnSpPr>
        <p:spPr>
          <a:xfrm>
            <a:off x="1023446" y="2144364"/>
            <a:ext cx="3991139" cy="85458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: Curvo 15">
            <a:extLst>
              <a:ext uri="{FF2B5EF4-FFF2-40B4-BE49-F238E27FC236}">
                <a16:creationId xmlns:a16="http://schemas.microsoft.com/office/drawing/2014/main" id="{DFA4B993-D5AA-4019-AEFC-5DB9E09644FD}"/>
              </a:ext>
            </a:extLst>
          </p:cNvPr>
          <p:cNvCxnSpPr>
            <a:cxnSpLocks/>
          </p:cNvCxnSpPr>
          <p:nvPr/>
        </p:nvCxnSpPr>
        <p:spPr>
          <a:xfrm>
            <a:off x="1023446" y="2619376"/>
            <a:ext cx="3991139" cy="54345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Curvo 19">
            <a:extLst>
              <a:ext uri="{FF2B5EF4-FFF2-40B4-BE49-F238E27FC236}">
                <a16:creationId xmlns:a16="http://schemas.microsoft.com/office/drawing/2014/main" id="{F8FA3C06-7B89-459C-A0DD-576FB407AC4C}"/>
              </a:ext>
            </a:extLst>
          </p:cNvPr>
          <p:cNvCxnSpPr>
            <a:cxnSpLocks/>
          </p:cNvCxnSpPr>
          <p:nvPr/>
        </p:nvCxnSpPr>
        <p:spPr>
          <a:xfrm>
            <a:off x="1001215" y="3202236"/>
            <a:ext cx="4013370" cy="14902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m 21">
            <a:extLst>
              <a:ext uri="{FF2B5EF4-FFF2-40B4-BE49-F238E27FC236}">
                <a16:creationId xmlns:a16="http://schemas.microsoft.com/office/drawing/2014/main" id="{EB7E8CA8-FA35-4D45-81D2-AADE8D000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4585" y="4374825"/>
            <a:ext cx="4219575" cy="14954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3" name="Conector: Curvo 22">
            <a:extLst>
              <a:ext uri="{FF2B5EF4-FFF2-40B4-BE49-F238E27FC236}">
                <a16:creationId xmlns:a16="http://schemas.microsoft.com/office/drawing/2014/main" id="{14A760DE-7823-4092-B1EE-48ADAA88553A}"/>
              </a:ext>
            </a:extLst>
          </p:cNvPr>
          <p:cNvCxnSpPr>
            <a:cxnSpLocks/>
          </p:cNvCxnSpPr>
          <p:nvPr/>
        </p:nvCxnSpPr>
        <p:spPr>
          <a:xfrm>
            <a:off x="2082630" y="5349577"/>
            <a:ext cx="2851320" cy="230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539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299588"/>
            <a:ext cx="5184913" cy="432000"/>
          </a:xfrm>
        </p:spPr>
        <p:txBody>
          <a:bodyPr rtlCol="0"/>
          <a:lstStyle/>
          <a:p>
            <a:pPr rtl="0"/>
            <a:r>
              <a:rPr lang="pt-BR" dirty="0"/>
              <a:t>R</a:t>
            </a:r>
          </a:p>
        </p:txBody>
      </p:sp>
      <p:pic>
        <p:nvPicPr>
          <p:cNvPr id="18" name="Espaço Reservado para Imagem 17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/>
      </p:pic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16</a:t>
            </a:fld>
            <a:endParaRPr lang="pt-BR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510DC865-3C0C-4AE0-92B8-F71B1553A9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444886" y="639038"/>
            <a:ext cx="5184913" cy="360000"/>
          </a:xfrm>
        </p:spPr>
        <p:txBody>
          <a:bodyPr/>
          <a:lstStyle/>
          <a:p>
            <a:r>
              <a:rPr lang="pt-BR" dirty="0"/>
              <a:t>memória de trabalho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DBD5C10-D0ED-4E27-9235-63B0B8E87A68}"/>
              </a:ext>
            </a:extLst>
          </p:cNvPr>
          <p:cNvSpPr/>
          <p:nvPr/>
        </p:nvSpPr>
        <p:spPr>
          <a:xfrm>
            <a:off x="352424" y="1251189"/>
            <a:ext cx="9344049" cy="5150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t-BR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"a" "b" "c“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t-BR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"C:/Users/Marcio/Documents"</a:t>
            </a:r>
            <a:endParaRPr lang="pt-BR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t-BR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save.image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pt-BR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t-BR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save.image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("teste")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t-BR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(file="teste")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q()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 workspace image to ~/.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RData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 [y/n]:</a:t>
            </a:r>
            <a:endParaRPr lang="pt-BR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7BC829AC-4704-42A3-8C52-1F95EF9D0E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0" t="50000" r="39355" b="46400"/>
          <a:stretch/>
        </p:blipFill>
        <p:spPr>
          <a:xfrm>
            <a:off x="352424" y="1120576"/>
            <a:ext cx="9353912" cy="29932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88662CA3-FFF0-43F5-8B54-0F18410D9F19}"/>
              </a:ext>
            </a:extLst>
          </p:cNvPr>
          <p:cNvSpPr txBox="1"/>
          <p:nvPr/>
        </p:nvSpPr>
        <p:spPr>
          <a:xfrm>
            <a:off x="5286375" y="6435301"/>
            <a:ext cx="45400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1">
                    <a:lumMod val="65000"/>
                  </a:schemeClr>
                </a:solidFill>
              </a:rPr>
              <a:t>Fonte http://ecologia.ib.usp.br/bie5782/doku.php?id=bie5782:03_apostila:02-entrada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06CA096-5343-4278-A1FC-6FF8E173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312" y="3429000"/>
            <a:ext cx="5531625" cy="31091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3AB0186-5A3E-43F8-A642-F81A93FD87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7311" y="4214812"/>
            <a:ext cx="5531625" cy="39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93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299588"/>
            <a:ext cx="5184913" cy="432000"/>
          </a:xfrm>
        </p:spPr>
        <p:txBody>
          <a:bodyPr rtlCol="0"/>
          <a:lstStyle/>
          <a:p>
            <a:pPr rtl="0"/>
            <a:r>
              <a:rPr lang="pt-BR" dirty="0"/>
              <a:t>R</a:t>
            </a:r>
          </a:p>
        </p:txBody>
      </p:sp>
      <p:pic>
        <p:nvPicPr>
          <p:cNvPr id="18" name="Espaço Reservado para Imagem 17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/>
      </p:pic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17</a:t>
            </a:fld>
            <a:endParaRPr lang="pt-BR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510DC865-3C0C-4AE0-92B8-F71B1553A9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444886" y="639038"/>
            <a:ext cx="5184913" cy="360000"/>
          </a:xfrm>
        </p:spPr>
        <p:txBody>
          <a:bodyPr/>
          <a:lstStyle/>
          <a:p>
            <a:r>
              <a:rPr lang="pt-BR" dirty="0"/>
              <a:t>vetores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DBD5C10-D0ED-4E27-9235-63B0B8E87A68}"/>
              </a:ext>
            </a:extLst>
          </p:cNvPr>
          <p:cNvSpPr/>
          <p:nvPr/>
        </p:nvSpPr>
        <p:spPr>
          <a:xfrm>
            <a:off x="352424" y="1251189"/>
            <a:ext cx="9344049" cy="5150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it-IT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 = c(1,2,3,4,5,6)</a:t>
            </a:r>
            <a:endParaRPr lang="pt-BR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it-IT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endParaRPr lang="pt-BR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1 2 3 4 5 6</a:t>
            </a:r>
            <a:endParaRPr lang="pt-BR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it-IT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c(1, 10, 3.4, pi, pi/4, exp(-1), log( 2.23 ), sin(pi/7) )</a:t>
            </a:r>
          </a:p>
          <a:p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it-IT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 1.0000000 10.0000000  3.4000000  3.1415927  0.7853982  0.3678794  0.8020016  0.4338837</a:t>
            </a:r>
          </a:p>
          <a:p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it-IT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 = 1:8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1 2 3 4 5 6 7 8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= 20:32 #sequencia de 20 a 32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[1] 20 21 22 23 24 25 26 27 28 29 30 31 32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7BC829AC-4704-42A3-8C52-1F95EF9D0E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0" t="50000" r="39355" b="46400"/>
          <a:stretch/>
        </p:blipFill>
        <p:spPr>
          <a:xfrm>
            <a:off x="352424" y="1120576"/>
            <a:ext cx="9353912" cy="29932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B659342-6767-4C3D-8281-D24D757B83C3}"/>
              </a:ext>
            </a:extLst>
          </p:cNvPr>
          <p:cNvSpPr txBox="1"/>
          <p:nvPr/>
        </p:nvSpPr>
        <p:spPr>
          <a:xfrm>
            <a:off x="5286375" y="6435301"/>
            <a:ext cx="45400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1">
                    <a:lumMod val="65000"/>
                  </a:schemeClr>
                </a:solidFill>
              </a:rPr>
              <a:t>Fonte http://ecologia.ib.usp.br/bie5782/doku.php?id=bie5782:03_apostila:03-funcoes</a:t>
            </a:r>
          </a:p>
        </p:txBody>
      </p:sp>
    </p:spTree>
    <p:extLst>
      <p:ext uri="{BB962C8B-B14F-4D97-AF65-F5344CB8AC3E}">
        <p14:creationId xmlns:p14="http://schemas.microsoft.com/office/powerpoint/2010/main" val="1806747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299588"/>
            <a:ext cx="5184913" cy="432000"/>
          </a:xfrm>
        </p:spPr>
        <p:txBody>
          <a:bodyPr rtlCol="0"/>
          <a:lstStyle/>
          <a:p>
            <a:pPr rtl="0"/>
            <a:r>
              <a:rPr lang="pt-BR" dirty="0"/>
              <a:t>R</a:t>
            </a:r>
          </a:p>
        </p:txBody>
      </p:sp>
      <p:pic>
        <p:nvPicPr>
          <p:cNvPr id="18" name="Espaço Reservado para Imagem 17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/>
      </p:pic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18</a:t>
            </a:fld>
            <a:endParaRPr lang="pt-BR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510DC865-3C0C-4AE0-92B8-F71B1553A9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444886" y="639038"/>
            <a:ext cx="5184913" cy="360000"/>
          </a:xfrm>
        </p:spPr>
        <p:txBody>
          <a:bodyPr/>
          <a:lstStyle/>
          <a:p>
            <a:r>
              <a:rPr lang="pt-BR" dirty="0"/>
              <a:t>vetores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DBD5C10-D0ED-4E27-9235-63B0B8E87A68}"/>
              </a:ext>
            </a:extLst>
          </p:cNvPr>
          <p:cNvSpPr/>
          <p:nvPr/>
        </p:nvSpPr>
        <p:spPr>
          <a:xfrm>
            <a:off x="352424" y="1251189"/>
            <a:ext cx="9344049" cy="5150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 = 2.5:10 #sequencia de 2.5 com crescimento 1 menor que 10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2.5 3.5 4.5 5.5 6.5 7.5 8.5 9.5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seq(10, 30) #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sequencia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 10 a 30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[1] 10 11 12 13 14 15 16 17 18 19 20 21 22 23 24 25 26 27 28 29 30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seq(10, 30, by=2) #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sequencia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 10 a 30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incrementando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[1] 10 12 14 16 18 20 22 24 26 28 30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seq(1.5, 7.9, length=20) #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sequencia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entre 1.5 e 7.9 com 20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[1] 1.500000 1.836842 2.173684 2.510526 2.847368 3.184211 3.521053 3.857895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[9] 4.194737 4.531579 4.868421 5.205263 5.542105 5.878947 6.215789 6.552632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[17] 6.889474 7.226316 7.563158 7.900000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7BC829AC-4704-42A3-8C52-1F95EF9D0E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0" t="50000" r="39355" b="46400"/>
          <a:stretch/>
        </p:blipFill>
        <p:spPr>
          <a:xfrm>
            <a:off x="352424" y="1120576"/>
            <a:ext cx="9353912" cy="29932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B659342-6767-4C3D-8281-D24D757B83C3}"/>
              </a:ext>
            </a:extLst>
          </p:cNvPr>
          <p:cNvSpPr txBox="1"/>
          <p:nvPr/>
        </p:nvSpPr>
        <p:spPr>
          <a:xfrm>
            <a:off x="5286375" y="6435301"/>
            <a:ext cx="45400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1">
                    <a:lumMod val="65000"/>
                  </a:schemeClr>
                </a:solidFill>
              </a:rPr>
              <a:t>Fonte http://ecologia.ib.usp.br/bie5782/doku.php?id=bie5782:03_apostila:03-funcoes</a:t>
            </a:r>
          </a:p>
        </p:txBody>
      </p:sp>
    </p:spTree>
    <p:extLst>
      <p:ext uri="{BB962C8B-B14F-4D97-AF65-F5344CB8AC3E}">
        <p14:creationId xmlns:p14="http://schemas.microsoft.com/office/powerpoint/2010/main" val="3574691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299588"/>
            <a:ext cx="5184913" cy="432000"/>
          </a:xfrm>
        </p:spPr>
        <p:txBody>
          <a:bodyPr rtlCol="0"/>
          <a:lstStyle/>
          <a:p>
            <a:pPr rtl="0"/>
            <a:r>
              <a:rPr lang="pt-BR" dirty="0"/>
              <a:t>R</a:t>
            </a:r>
          </a:p>
        </p:txBody>
      </p:sp>
      <p:pic>
        <p:nvPicPr>
          <p:cNvPr id="18" name="Espaço Reservado para Imagem 17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/>
      </p:pic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19</a:t>
            </a:fld>
            <a:endParaRPr lang="pt-BR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510DC865-3C0C-4AE0-92B8-F71B1553A9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444886" y="639038"/>
            <a:ext cx="5184913" cy="360000"/>
          </a:xfrm>
        </p:spPr>
        <p:txBody>
          <a:bodyPr/>
          <a:lstStyle/>
          <a:p>
            <a:r>
              <a:rPr lang="pt-BR" dirty="0"/>
              <a:t>vetores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DBD5C10-D0ED-4E27-9235-63B0B8E87A68}"/>
              </a:ext>
            </a:extLst>
          </p:cNvPr>
          <p:cNvSpPr/>
          <p:nvPr/>
        </p:nvSpPr>
        <p:spPr>
          <a:xfrm>
            <a:off x="352424" y="1251189"/>
            <a:ext cx="9344049" cy="5150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rep(5, 3)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repetição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número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três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vezes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5 5 5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rep(1:5, 3)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repetição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série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 a 5,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três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vezes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[1] 1 2 3 4 5 1 2 3 4 5 1 2 3 4 5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rep(1:5,each=3)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repetição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série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 a 5,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repetindo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três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vezes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cada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número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[1] 1 1 1 2 2 2 3 3 3 4 4 4 5 5 5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7BC829AC-4704-42A3-8C52-1F95EF9D0E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0" t="50000" r="39355" b="46400"/>
          <a:stretch/>
        </p:blipFill>
        <p:spPr>
          <a:xfrm>
            <a:off x="352424" y="1120576"/>
            <a:ext cx="9353912" cy="29932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B659342-6767-4C3D-8281-D24D757B83C3}"/>
              </a:ext>
            </a:extLst>
          </p:cNvPr>
          <p:cNvSpPr txBox="1"/>
          <p:nvPr/>
        </p:nvSpPr>
        <p:spPr>
          <a:xfrm>
            <a:off x="5286375" y="6435301"/>
            <a:ext cx="45400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1">
                    <a:lumMod val="65000"/>
                  </a:schemeClr>
                </a:solidFill>
              </a:rPr>
              <a:t>Fonte http://ecologia.ib.usp.br/bie5782/doku.php?id=bie5782:03_apostila:03-funcoes</a:t>
            </a:r>
          </a:p>
        </p:txBody>
      </p:sp>
    </p:spTree>
    <p:extLst>
      <p:ext uri="{BB962C8B-B14F-4D97-AF65-F5344CB8AC3E}">
        <p14:creationId xmlns:p14="http://schemas.microsoft.com/office/powerpoint/2010/main" val="120500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299588"/>
            <a:ext cx="5184913" cy="432000"/>
          </a:xfrm>
        </p:spPr>
        <p:txBody>
          <a:bodyPr rtlCol="0"/>
          <a:lstStyle/>
          <a:p>
            <a:pPr rtl="0"/>
            <a:r>
              <a:rPr lang="pt-BR" dirty="0"/>
              <a:t>r</a:t>
            </a:r>
          </a:p>
        </p:txBody>
      </p:sp>
      <p:pic>
        <p:nvPicPr>
          <p:cNvPr id="18" name="Espaço Reservado para Imagem 17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/>
      </p:pic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2</a:t>
            </a:fld>
            <a:endParaRPr lang="pt-BR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537C68DE-838C-4F4F-BC80-240E3EC057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3281" y="1071038"/>
            <a:ext cx="9559924" cy="5120962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510DC865-3C0C-4AE0-92B8-F71B1553A9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444886" y="639038"/>
            <a:ext cx="5184913" cy="360000"/>
          </a:xfrm>
        </p:spPr>
        <p:txBody>
          <a:bodyPr/>
          <a:lstStyle/>
          <a:p>
            <a:r>
              <a:rPr lang="pt-BR" dirty="0"/>
              <a:t>histórico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575760D-C2BD-466F-BF62-6B02D32E1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505" y="1185676"/>
            <a:ext cx="1314760" cy="131476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18792F7-71FF-4C8C-84D4-825294C55F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67" r="23801"/>
          <a:stretch/>
        </p:blipFill>
        <p:spPr>
          <a:xfrm>
            <a:off x="4622265" y="1189782"/>
            <a:ext cx="973833" cy="99144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11AADA3-833B-4CF7-8240-2703FF42EA43}"/>
              </a:ext>
            </a:extLst>
          </p:cNvPr>
          <p:cNvSpPr txBox="1"/>
          <p:nvPr/>
        </p:nvSpPr>
        <p:spPr>
          <a:xfrm>
            <a:off x="4576954" y="2310347"/>
            <a:ext cx="1151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George Ross </a:t>
            </a:r>
          </a:p>
          <a:p>
            <a:pPr algn="ctr"/>
            <a:r>
              <a:rPr lang="pt-BR" sz="1400" dirty="0" err="1"/>
              <a:t>Ihaka</a:t>
            </a:r>
            <a:endParaRPr lang="pt-BR" sz="14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4121BBA-BE5E-4B9B-A0F0-622176B64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3644" y="1185676"/>
            <a:ext cx="998857" cy="99885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4D540100-4CB5-4582-957B-25FE2B6283A5}"/>
              </a:ext>
            </a:extLst>
          </p:cNvPr>
          <p:cNvSpPr txBox="1"/>
          <p:nvPr/>
        </p:nvSpPr>
        <p:spPr>
          <a:xfrm>
            <a:off x="6336933" y="2310347"/>
            <a:ext cx="1292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Robert Clifford</a:t>
            </a:r>
          </a:p>
          <a:p>
            <a:pPr algn="ctr"/>
            <a:r>
              <a:rPr lang="pt-BR" sz="1400" dirty="0"/>
              <a:t>Gentleman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8419C36-2110-4818-8699-7F1894189D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7689" y="1185676"/>
            <a:ext cx="1051548" cy="81649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7D91925-DEDD-4AE3-8AF8-12CD006BC6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4292" y="1262413"/>
            <a:ext cx="652385" cy="739758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65C73B4-39BC-4137-9140-090410CDCE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852" y="2058996"/>
            <a:ext cx="1912944" cy="364017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FF1BCDF-5FE1-46FA-86B6-D31D9C41DE4B}"/>
              </a:ext>
            </a:extLst>
          </p:cNvPr>
          <p:cNvSpPr txBox="1"/>
          <p:nvPr/>
        </p:nvSpPr>
        <p:spPr>
          <a:xfrm>
            <a:off x="1220346" y="231034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1976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47E1C90C-FF7C-4579-A2C5-BA2B01D7784B}"/>
              </a:ext>
            </a:extLst>
          </p:cNvPr>
          <p:cNvSpPr txBox="1"/>
          <p:nvPr/>
        </p:nvSpPr>
        <p:spPr>
          <a:xfrm>
            <a:off x="3107146" y="231034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1983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9825D4A8-A111-4C83-AECC-CAF4621987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0613" y="3873864"/>
            <a:ext cx="852488" cy="952329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D897D956-2470-44F2-92DB-85F80659EB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52724" y="3694241"/>
            <a:ext cx="1190625" cy="1190625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A61EEE6A-0841-45E9-A650-4F0FCA467D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76932" y="3858117"/>
            <a:ext cx="1212305" cy="1094183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9A04ADC3-F59A-4494-A5B6-9276A3B0958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10493" y="3914198"/>
            <a:ext cx="2026440" cy="101322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08E420B8-47B1-4637-B8BB-70C661779B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14640" y="3630252"/>
            <a:ext cx="1190626" cy="1195941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80C6D470-D3F3-4DBA-B84C-394454C659DA}"/>
              </a:ext>
            </a:extLst>
          </p:cNvPr>
          <p:cNvSpPr txBox="1"/>
          <p:nvPr/>
        </p:nvSpPr>
        <p:spPr>
          <a:xfrm>
            <a:off x="8281446" y="516564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99USD/Mês</a:t>
            </a: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BD86E6CB-2EE9-4772-93B9-A4F08E000160}"/>
              </a:ext>
            </a:extLst>
          </p:cNvPr>
          <p:cNvSpPr txBox="1"/>
          <p:nvPr/>
        </p:nvSpPr>
        <p:spPr>
          <a:xfrm>
            <a:off x="4728597" y="516564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29USD/Mês</a:t>
            </a: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480F7682-6346-4827-AF3F-6BE0CBC1C136}"/>
              </a:ext>
            </a:extLst>
          </p:cNvPr>
          <p:cNvSpPr txBox="1"/>
          <p:nvPr/>
        </p:nvSpPr>
        <p:spPr>
          <a:xfrm>
            <a:off x="6367928" y="516390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50USD/Mês</a:t>
            </a:r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61B127F1-6C14-4F69-B97C-3B527AB6F6F7}"/>
              </a:ext>
            </a:extLst>
          </p:cNvPr>
          <p:cNvCxnSpPr/>
          <p:nvPr/>
        </p:nvCxnSpPr>
        <p:spPr>
          <a:xfrm flipH="1">
            <a:off x="4576954" y="5024385"/>
            <a:ext cx="4928311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634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299588"/>
            <a:ext cx="5184913" cy="432000"/>
          </a:xfrm>
        </p:spPr>
        <p:txBody>
          <a:bodyPr rtlCol="0"/>
          <a:lstStyle/>
          <a:p>
            <a:pPr rtl="0"/>
            <a:r>
              <a:rPr lang="pt-BR" dirty="0"/>
              <a:t>R</a:t>
            </a:r>
          </a:p>
        </p:txBody>
      </p:sp>
      <p:pic>
        <p:nvPicPr>
          <p:cNvPr id="18" name="Espaço Reservado para Imagem 17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/>
      </p:pic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20</a:t>
            </a:fld>
            <a:endParaRPr lang="pt-BR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510DC865-3C0C-4AE0-92B8-F71B1553A9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444886" y="639038"/>
            <a:ext cx="5184913" cy="360000"/>
          </a:xfrm>
        </p:spPr>
        <p:txBody>
          <a:bodyPr/>
          <a:lstStyle/>
          <a:p>
            <a:r>
              <a:rPr lang="pt-BR" dirty="0"/>
              <a:t>operações com vetores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DBD5C10-D0ED-4E27-9235-63B0B8E87A68}"/>
              </a:ext>
            </a:extLst>
          </p:cNvPr>
          <p:cNvSpPr/>
          <p:nvPr/>
        </p:nvSpPr>
        <p:spPr>
          <a:xfrm>
            <a:off x="352424" y="1251189"/>
            <a:ext cx="9344049" cy="5150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* a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 2.0000000 20.0000000  6.8000000  6.2831853  1.5707963  0.7357589  1.6040032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[8]  0.8677675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sqrt( a 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1.0000000 3.1622777 1.8439089 1.7724539 0.8862269 0.6065307 0.8955454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[8] 0.6586985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log( a 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 0.0000000  2.3025851  1.2237754  1.1447299 -0.2415645 -1.0000000 -0.2206447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[8] -0.8349787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7BC829AC-4704-42A3-8C52-1F95EF9D0E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0" t="50000" r="39355" b="46400"/>
          <a:stretch/>
        </p:blipFill>
        <p:spPr>
          <a:xfrm>
            <a:off x="352424" y="1120576"/>
            <a:ext cx="9353912" cy="29932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B659342-6767-4C3D-8281-D24D757B83C3}"/>
              </a:ext>
            </a:extLst>
          </p:cNvPr>
          <p:cNvSpPr txBox="1"/>
          <p:nvPr/>
        </p:nvSpPr>
        <p:spPr>
          <a:xfrm>
            <a:off x="5286375" y="6435301"/>
            <a:ext cx="45400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1">
                    <a:lumMod val="65000"/>
                  </a:schemeClr>
                </a:solidFill>
              </a:rPr>
              <a:t>Fonte http://ecologia.ib.usp.br/bie5782/doku.php?id=bie5782:03_apostila:03-funcoes</a:t>
            </a:r>
          </a:p>
        </p:txBody>
      </p:sp>
    </p:spTree>
    <p:extLst>
      <p:ext uri="{BB962C8B-B14F-4D97-AF65-F5344CB8AC3E}">
        <p14:creationId xmlns:p14="http://schemas.microsoft.com/office/powerpoint/2010/main" val="273952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299588"/>
            <a:ext cx="5184913" cy="432000"/>
          </a:xfrm>
        </p:spPr>
        <p:txBody>
          <a:bodyPr rtlCol="0"/>
          <a:lstStyle/>
          <a:p>
            <a:pPr rtl="0"/>
            <a:r>
              <a:rPr lang="pt-BR" dirty="0"/>
              <a:t>R</a:t>
            </a:r>
          </a:p>
        </p:txBody>
      </p:sp>
      <p:pic>
        <p:nvPicPr>
          <p:cNvPr id="18" name="Espaço Reservado para Imagem 17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/>
      </p:pic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21</a:t>
            </a:fld>
            <a:endParaRPr lang="pt-BR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510DC865-3C0C-4AE0-92B8-F71B1553A9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444886" y="639038"/>
            <a:ext cx="5184913" cy="360000"/>
          </a:xfrm>
        </p:spPr>
        <p:txBody>
          <a:bodyPr/>
          <a:lstStyle/>
          <a:p>
            <a:r>
              <a:rPr lang="pt-BR" dirty="0"/>
              <a:t>operações com vetores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DBD5C10-D0ED-4E27-9235-63B0B8E87A68}"/>
              </a:ext>
            </a:extLst>
          </p:cNvPr>
          <p:cNvSpPr/>
          <p:nvPr/>
        </p:nvSpPr>
        <p:spPr>
          <a:xfrm>
            <a:off x="352424" y="1251189"/>
            <a:ext cx="9344049" cy="5150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a* b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 1.000000 20.000000 10.200000 12.566371  3.926991  2.207277  5.614011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[8]  3.471070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- b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 0.0000000  8.0000000  0.4000000 -0.8584073 -4.2146018 -5.6321206 -6.1979984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[8] -7.5661163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a^(1/b)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1.0000000 3.1622777 1.5036946 1.3313354 0.9528356 0.8464817 0.9689709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[8] 0.9008898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 </a:t>
            </a:r>
            <a:r>
              <a:rPr lang="pt-BR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(a) #tamanho do vetor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6 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7BC829AC-4704-42A3-8C52-1F95EF9D0E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0" t="50000" r="39355" b="46400"/>
          <a:stretch/>
        </p:blipFill>
        <p:spPr>
          <a:xfrm>
            <a:off x="352424" y="1120576"/>
            <a:ext cx="9353912" cy="29932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B659342-6767-4C3D-8281-D24D757B83C3}"/>
              </a:ext>
            </a:extLst>
          </p:cNvPr>
          <p:cNvSpPr txBox="1"/>
          <p:nvPr/>
        </p:nvSpPr>
        <p:spPr>
          <a:xfrm>
            <a:off x="5286375" y="6435301"/>
            <a:ext cx="45400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1">
                    <a:lumMod val="65000"/>
                  </a:schemeClr>
                </a:solidFill>
              </a:rPr>
              <a:t>Fonte http://ecologia.ib.usp.br/bie5782/doku.php?id=bie5782:03_apostila:03-funcoes</a:t>
            </a:r>
          </a:p>
        </p:txBody>
      </p:sp>
    </p:spTree>
    <p:extLst>
      <p:ext uri="{BB962C8B-B14F-4D97-AF65-F5344CB8AC3E}">
        <p14:creationId xmlns:p14="http://schemas.microsoft.com/office/powerpoint/2010/main" val="3911736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299588"/>
            <a:ext cx="5184913" cy="432000"/>
          </a:xfrm>
        </p:spPr>
        <p:txBody>
          <a:bodyPr rtlCol="0"/>
          <a:lstStyle/>
          <a:p>
            <a:pPr rtl="0"/>
            <a:r>
              <a:rPr lang="pt-BR" dirty="0"/>
              <a:t>R</a:t>
            </a:r>
          </a:p>
        </p:txBody>
      </p:sp>
      <p:pic>
        <p:nvPicPr>
          <p:cNvPr id="18" name="Espaço Reservado para Imagem 17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/>
      </p:pic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22</a:t>
            </a:fld>
            <a:endParaRPr lang="pt-BR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510DC865-3C0C-4AE0-92B8-F71B1553A9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444886" y="639038"/>
            <a:ext cx="5184913" cy="360000"/>
          </a:xfrm>
        </p:spPr>
        <p:txBody>
          <a:bodyPr/>
          <a:lstStyle/>
          <a:p>
            <a:r>
              <a:rPr lang="pt-BR" dirty="0"/>
              <a:t>operações com vetores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DBD5C10-D0ED-4E27-9235-63B0B8E87A68}"/>
              </a:ext>
            </a:extLst>
          </p:cNvPr>
          <p:cNvSpPr/>
          <p:nvPr/>
        </p:nvSpPr>
        <p:spPr>
          <a:xfrm>
            <a:off x="352424" y="1251189"/>
            <a:ext cx="9344049" cy="5150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 1.0000000 10.0000000  3.4000000  3.1415927  0.7853982  0.3678794  0.8020016  0.4338837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mean( a ) #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média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2.491344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var( a ) #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variância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10.6227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max( a ) #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máximo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maior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número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vetor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10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a ) #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desvio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padrão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3.259248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sum( a ) #soma do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vetor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19.93076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min( a ) #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mínimo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vetor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0.3678794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range( a ) #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intervalo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 0.3678794 10.0000000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7BC829AC-4704-42A3-8C52-1F95EF9D0E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0" t="50000" r="39355" b="46400"/>
          <a:stretch/>
        </p:blipFill>
        <p:spPr>
          <a:xfrm>
            <a:off x="352424" y="1120576"/>
            <a:ext cx="9353912" cy="29932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B659342-6767-4C3D-8281-D24D757B83C3}"/>
              </a:ext>
            </a:extLst>
          </p:cNvPr>
          <p:cNvSpPr txBox="1"/>
          <p:nvPr/>
        </p:nvSpPr>
        <p:spPr>
          <a:xfrm>
            <a:off x="5286375" y="6435301"/>
            <a:ext cx="45400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1">
                    <a:lumMod val="65000"/>
                  </a:schemeClr>
                </a:solidFill>
              </a:rPr>
              <a:t>Fonte http://ecologia.ib.usp.br/bie5782/doku.php?id=bie5782:03_apostila:03-funcoes</a:t>
            </a:r>
          </a:p>
        </p:txBody>
      </p:sp>
    </p:spTree>
    <p:extLst>
      <p:ext uri="{BB962C8B-B14F-4D97-AF65-F5344CB8AC3E}">
        <p14:creationId xmlns:p14="http://schemas.microsoft.com/office/powerpoint/2010/main" val="3993480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/>
              <a:t>OBRIGADO</a:t>
            </a:r>
          </a:p>
        </p:txBody>
      </p:sp>
      <p:sp>
        <p:nvSpPr>
          <p:cNvPr id="22" name="Caixa de texto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pt-BR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CIÊNCIA DE DADOS</a:t>
            </a:r>
            <a:br>
              <a:rPr lang="pt-BR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pt-BR" sz="1600" b="1" spc="-10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pt-BR" sz="1600" b="1" spc="-100" dirty="0">
                <a:latin typeface="Corbel" panose="020B0503020204020204" pitchFamily="34" charset="0"/>
              </a:rPr>
              <a:t>PRIMEIROS PASSOS</a:t>
            </a:r>
            <a:endParaRPr lang="pt-BR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14188" y="6402388"/>
            <a:ext cx="277812" cy="273050"/>
          </a:xfr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23</a:t>
            </a:fld>
            <a:endParaRPr lang="pt-BR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9AED922-358F-4946-A5D1-D90890E8FE54}"/>
              </a:ext>
            </a:extLst>
          </p:cNvPr>
          <p:cNvSpPr txBox="1"/>
          <p:nvPr/>
        </p:nvSpPr>
        <p:spPr>
          <a:xfrm>
            <a:off x="3548443" y="3602597"/>
            <a:ext cx="4050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Não esqueça da avaliação</a:t>
            </a:r>
          </a:p>
          <a:p>
            <a:r>
              <a:rPr lang="pt-BR" dirty="0"/>
              <a:t>https://goo.gl/forms/F6Dtr2VuOxxGJjfP2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C67BA9A9-8818-45D5-9FA0-1FBF3B1B9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753" y="4248928"/>
            <a:ext cx="197167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299588"/>
            <a:ext cx="5184913" cy="432000"/>
          </a:xfrm>
        </p:spPr>
        <p:txBody>
          <a:bodyPr rtlCol="0"/>
          <a:lstStyle/>
          <a:p>
            <a:pPr rtl="0"/>
            <a:r>
              <a:rPr lang="pt-BR" dirty="0"/>
              <a:t>R</a:t>
            </a:r>
          </a:p>
        </p:txBody>
      </p:sp>
      <p:pic>
        <p:nvPicPr>
          <p:cNvPr id="18" name="Espaço Reservado para Imagem 17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/>
      </p:pic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3</a:t>
            </a:fld>
            <a:endParaRPr lang="pt-BR" dirty="0"/>
          </a:p>
        </p:txBody>
      </p:sp>
      <p:pic>
        <p:nvPicPr>
          <p:cNvPr id="110" name="Espaço Reservado para Conteúdo 109">
            <a:extLst>
              <a:ext uri="{FF2B5EF4-FFF2-40B4-BE49-F238E27FC236}">
                <a16:creationId xmlns:a16="http://schemas.microsoft.com/office/drawing/2014/main" id="{2EF04BF5-CDC7-47A7-B971-4F100610B47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50" y="1146209"/>
            <a:ext cx="4439939" cy="4781473"/>
          </a:xfrm>
        </p:spPr>
      </p:pic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510DC865-3C0C-4AE0-92B8-F71B1553A9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444886" y="639038"/>
            <a:ext cx="5184913" cy="360000"/>
          </a:xfrm>
        </p:spPr>
        <p:txBody>
          <a:bodyPr/>
          <a:lstStyle/>
          <a:p>
            <a:r>
              <a:rPr lang="pt-BR" dirty="0"/>
              <a:t>uso da ferramenta</a:t>
            </a:r>
          </a:p>
        </p:txBody>
      </p:sp>
      <p:pic>
        <p:nvPicPr>
          <p:cNvPr id="112" name="Imagem 111">
            <a:extLst>
              <a:ext uri="{FF2B5EF4-FFF2-40B4-BE49-F238E27FC236}">
                <a16:creationId xmlns:a16="http://schemas.microsoft.com/office/drawing/2014/main" id="{1F9B6CC9-6112-485E-BCF3-94500A0C38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717" y="1146209"/>
            <a:ext cx="5179929" cy="4781473"/>
          </a:xfrm>
          <a:prstGeom prst="rect">
            <a:avLst/>
          </a:prstGeom>
        </p:spPr>
      </p:pic>
      <p:sp>
        <p:nvSpPr>
          <p:cNvPr id="113" name="Retângulo 112">
            <a:extLst>
              <a:ext uri="{FF2B5EF4-FFF2-40B4-BE49-F238E27FC236}">
                <a16:creationId xmlns:a16="http://schemas.microsoft.com/office/drawing/2014/main" id="{72F82DB8-ABCA-4A73-8173-193B70A75FF5}"/>
              </a:ext>
            </a:extLst>
          </p:cNvPr>
          <p:cNvSpPr/>
          <p:nvPr/>
        </p:nvSpPr>
        <p:spPr>
          <a:xfrm>
            <a:off x="444617" y="1417739"/>
            <a:ext cx="4077048" cy="167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4" name="Retângulo 113">
            <a:extLst>
              <a:ext uri="{FF2B5EF4-FFF2-40B4-BE49-F238E27FC236}">
                <a16:creationId xmlns:a16="http://schemas.microsoft.com/office/drawing/2014/main" id="{3A0275A0-2E2E-48E7-AA47-E90E5DB94CB8}"/>
              </a:ext>
            </a:extLst>
          </p:cNvPr>
          <p:cNvSpPr/>
          <p:nvPr/>
        </p:nvSpPr>
        <p:spPr>
          <a:xfrm>
            <a:off x="4998817" y="1922476"/>
            <a:ext cx="4630981" cy="1663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299588"/>
            <a:ext cx="5184913" cy="432000"/>
          </a:xfrm>
        </p:spPr>
        <p:txBody>
          <a:bodyPr rtlCol="0"/>
          <a:lstStyle/>
          <a:p>
            <a:pPr rtl="0"/>
            <a:r>
              <a:rPr lang="pt-BR" dirty="0"/>
              <a:t>E o excel?</a:t>
            </a:r>
          </a:p>
        </p:txBody>
      </p:sp>
      <p:pic>
        <p:nvPicPr>
          <p:cNvPr id="18" name="Espaço Reservado para Imagem 17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/>
      </p:pic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4</a:t>
            </a:fld>
            <a:endParaRPr lang="pt-BR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510DC865-3C0C-4AE0-92B8-F71B1553A9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444886" y="639038"/>
            <a:ext cx="5184913" cy="360000"/>
          </a:xfrm>
        </p:spPr>
        <p:txBody>
          <a:bodyPr/>
          <a:lstStyle/>
          <a:p>
            <a:r>
              <a:rPr lang="pt-BR" dirty="0"/>
              <a:t>dá pra usar o excel para ciência de dados?</a:t>
            </a:r>
          </a:p>
        </p:txBody>
      </p:sp>
      <p:pic>
        <p:nvPicPr>
          <p:cNvPr id="1026" name="Picture 2" descr="https://www.ibpad.com.br/wp-content/uploads/2017/02/R-Vs-Excel-1024x870.jpg">
            <a:extLst>
              <a:ext uri="{FF2B5EF4-FFF2-40B4-BE49-F238E27FC236}">
                <a16:creationId xmlns:a16="http://schemas.microsoft.com/office/drawing/2014/main" id="{AF8381E6-B045-4C06-BFBC-ADBC9CFEB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89" y="1148118"/>
            <a:ext cx="6206149" cy="527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26D8DCE-3679-4BEB-973F-24D05AACE4BB}"/>
              </a:ext>
            </a:extLst>
          </p:cNvPr>
          <p:cNvSpPr/>
          <p:nvPr/>
        </p:nvSpPr>
        <p:spPr>
          <a:xfrm>
            <a:off x="1941298" y="6051268"/>
            <a:ext cx="348204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00" dirty="0">
                <a:solidFill>
                  <a:schemeClr val="bg1">
                    <a:lumMod val="50000"/>
                  </a:schemeClr>
                </a:solidFill>
              </a:rPr>
              <a:t>Fonte: https://www.ibpad.com.br/blog/r-para-usuarios-de-excel/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B63608A-7A3F-41AA-A9C6-6BADD25250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5459" y="1148119"/>
            <a:ext cx="3749116" cy="5272481"/>
          </a:xfrm>
        </p:spPr>
        <p:txBody>
          <a:bodyPr/>
          <a:lstStyle/>
          <a:p>
            <a:pPr marL="0" indent="0">
              <a:buNone/>
            </a:pPr>
            <a:endParaRPr lang="pt-BR" sz="500" b="1" dirty="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pt-BR" b="1" dirty="0">
                <a:solidFill>
                  <a:schemeClr val="tx1"/>
                </a:solidFill>
                <a:latin typeface="Arial Black" panose="020B0A04020102020204" pitchFamily="34" charset="0"/>
              </a:rPr>
              <a:t>Limitações do Excel</a:t>
            </a:r>
          </a:p>
          <a:p>
            <a:pPr marL="0" indent="0">
              <a:buNone/>
            </a:pPr>
            <a:r>
              <a:rPr lang="pt-BR" sz="1400" dirty="0"/>
              <a:t>Capacidade de processamento, demora</a:t>
            </a:r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r>
              <a:rPr lang="pt-BR" sz="1400" dirty="0"/>
              <a:t>Capacidade de dados (XLSX 1 milhão de linhas)</a:t>
            </a:r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r>
              <a:rPr lang="pt-BR" sz="1400" dirty="0"/>
              <a:t>Mistura de dados e comportamento</a:t>
            </a:r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r>
              <a:rPr lang="pt-BR" sz="1400" dirty="0"/>
              <a:t>Dificuldade de documentação</a:t>
            </a:r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r>
              <a:rPr lang="pt-BR" sz="1400" dirty="0"/>
              <a:t>Dificuldade de automatizar relatórios</a:t>
            </a:r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r>
              <a:rPr lang="pt-BR" sz="1400" dirty="0"/>
              <a:t>Custo da ferramenta</a:t>
            </a:r>
          </a:p>
          <a:p>
            <a:pPr marL="0" indent="0">
              <a:buNone/>
            </a:pPr>
            <a:endParaRPr lang="pt-BR" sz="1000" dirty="0"/>
          </a:p>
          <a:p>
            <a:pPr marL="0" indent="0">
              <a:buNone/>
            </a:pPr>
            <a:r>
              <a:rPr lang="pt-BR" sz="1000" dirty="0">
                <a:solidFill>
                  <a:schemeClr val="bg1">
                    <a:lumMod val="50000"/>
                  </a:schemeClr>
                </a:solidFill>
              </a:rPr>
              <a:t>Fonte: https://www.aquare.la/saindo-do-limitado-excel-para-r-ou-melhor-python/</a:t>
            </a:r>
          </a:p>
        </p:txBody>
      </p:sp>
    </p:spTree>
    <p:extLst>
      <p:ext uri="{BB962C8B-B14F-4D97-AF65-F5344CB8AC3E}">
        <p14:creationId xmlns:p14="http://schemas.microsoft.com/office/powerpoint/2010/main" val="4092892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299588"/>
            <a:ext cx="5184913" cy="432000"/>
          </a:xfrm>
        </p:spPr>
        <p:txBody>
          <a:bodyPr rtlCol="0"/>
          <a:lstStyle/>
          <a:p>
            <a:pPr rtl="0"/>
            <a:r>
              <a:rPr lang="pt-BR" dirty="0"/>
              <a:t>R</a:t>
            </a:r>
          </a:p>
        </p:txBody>
      </p:sp>
      <p:pic>
        <p:nvPicPr>
          <p:cNvPr id="18" name="Espaço Reservado para Imagem 17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/>
      </p:pic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5</a:t>
            </a:fld>
            <a:endParaRPr lang="pt-BR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510DC865-3C0C-4AE0-92B8-F71B1553A9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444886" y="639038"/>
            <a:ext cx="5184913" cy="360000"/>
          </a:xfrm>
        </p:spPr>
        <p:txBody>
          <a:bodyPr/>
          <a:lstStyle/>
          <a:p>
            <a:r>
              <a:rPr lang="pt-BR" dirty="0"/>
              <a:t>estrutura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DBD5C10-D0ED-4E27-9235-63B0B8E87A68}"/>
              </a:ext>
            </a:extLst>
          </p:cNvPr>
          <p:cNvSpPr/>
          <p:nvPr/>
        </p:nvSpPr>
        <p:spPr>
          <a:xfrm>
            <a:off x="352424" y="1148118"/>
            <a:ext cx="9344049" cy="52536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7884F90-97A1-41A6-960E-4DEF9A79C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20" y="5004876"/>
            <a:ext cx="1995488" cy="700264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B2F22A47-E26E-4ACC-B028-B75C762E4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706" y="4391026"/>
            <a:ext cx="5824538" cy="179674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878C2F6E-8EDA-427A-9AAF-F1EC6AA8A7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053" y="1770059"/>
            <a:ext cx="1543050" cy="74295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A539A0D3-CFBD-499A-9B02-EB69E494DF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2493" y="1684334"/>
            <a:ext cx="1293716" cy="935984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2C6C844D-9887-4681-8C7F-058B041821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5578" y="1770059"/>
            <a:ext cx="1092165" cy="733425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24401D5-258A-44CC-A49D-DFA0D3418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4892" y="1770059"/>
            <a:ext cx="751251" cy="751251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896C7246-27E2-4898-A923-F27BA0DA4E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3292" y="1750164"/>
            <a:ext cx="751251" cy="75125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DD18D464-A2BF-4A11-A36B-F2C5EBF2CE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40084" y="1862137"/>
            <a:ext cx="1531396" cy="60483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AB8552C-46DB-44C7-98A0-E5F86C9ECD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05883" y="3096000"/>
            <a:ext cx="2031459" cy="107389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7C6CA68-EEA2-44BB-9D64-E43547C173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03964" y="3266090"/>
            <a:ext cx="901855" cy="70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476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299588"/>
            <a:ext cx="5184913" cy="432000"/>
          </a:xfrm>
        </p:spPr>
        <p:txBody>
          <a:bodyPr rtlCol="0"/>
          <a:lstStyle/>
          <a:p>
            <a:pPr rtl="0"/>
            <a:r>
              <a:rPr lang="pt-BR" dirty="0"/>
              <a:t>R</a:t>
            </a:r>
          </a:p>
        </p:txBody>
      </p:sp>
      <p:pic>
        <p:nvPicPr>
          <p:cNvPr id="18" name="Espaço Reservado para Imagem 17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/>
      </p:pic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6</a:t>
            </a:fld>
            <a:endParaRPr lang="pt-BR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510DC865-3C0C-4AE0-92B8-F71B1553A9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444886" y="639038"/>
            <a:ext cx="5184913" cy="360000"/>
          </a:xfrm>
        </p:spPr>
        <p:txBody>
          <a:bodyPr/>
          <a:lstStyle/>
          <a:p>
            <a:r>
              <a:rPr lang="pt-BR" dirty="0"/>
              <a:t>instalação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DBD5C10-D0ED-4E27-9235-63B0B8E87A68}"/>
              </a:ext>
            </a:extLst>
          </p:cNvPr>
          <p:cNvSpPr/>
          <p:nvPr/>
        </p:nvSpPr>
        <p:spPr>
          <a:xfrm>
            <a:off x="352424" y="1148118"/>
            <a:ext cx="9344049" cy="52536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7C6CA68-EEA2-44BB-9D64-E43547C17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36" y="1281338"/>
            <a:ext cx="901855" cy="70026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7884F90-97A1-41A6-960E-4DEF9A79C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5719" y="1281338"/>
            <a:ext cx="1995488" cy="700264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4FF0A482-902C-482D-B9AB-B4845AD72D7A}"/>
              </a:ext>
            </a:extLst>
          </p:cNvPr>
          <p:cNvSpPr txBox="1"/>
          <p:nvPr/>
        </p:nvSpPr>
        <p:spPr>
          <a:xfrm>
            <a:off x="430109" y="2028800"/>
            <a:ext cx="2584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https://www.r-project.org/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C91587B-EDCC-4DD9-B170-C04C1791DA73}"/>
              </a:ext>
            </a:extLst>
          </p:cNvPr>
          <p:cNvSpPr txBox="1"/>
          <p:nvPr/>
        </p:nvSpPr>
        <p:spPr>
          <a:xfrm>
            <a:off x="4705719" y="2028800"/>
            <a:ext cx="5068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https://www.rstudio.com/products/rstudio/download/</a:t>
            </a:r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58DC95F1-0100-4E1D-87E1-1F0C685D61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4005" y="3173022"/>
            <a:ext cx="2133600" cy="2133600"/>
          </a:xfrm>
          <a:prstGeom prst="rect">
            <a:avLst/>
          </a:prstGeom>
        </p:spPr>
      </p:pic>
      <p:sp>
        <p:nvSpPr>
          <p:cNvPr id="1024" name="CaixaDeTexto 1023">
            <a:extLst>
              <a:ext uri="{FF2B5EF4-FFF2-40B4-BE49-F238E27FC236}">
                <a16:creationId xmlns:a16="http://schemas.microsoft.com/office/drawing/2014/main" id="{402A76AF-F469-4B21-BDC0-9767B09EC969}"/>
              </a:ext>
            </a:extLst>
          </p:cNvPr>
          <p:cNvSpPr txBox="1"/>
          <p:nvPr/>
        </p:nvSpPr>
        <p:spPr>
          <a:xfrm>
            <a:off x="3140135" y="5337278"/>
            <a:ext cx="3961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https://github.com/candelmo/datascience</a:t>
            </a:r>
          </a:p>
        </p:txBody>
      </p:sp>
    </p:spTree>
    <p:extLst>
      <p:ext uri="{BB962C8B-B14F-4D97-AF65-F5344CB8AC3E}">
        <p14:creationId xmlns:p14="http://schemas.microsoft.com/office/powerpoint/2010/main" val="2179595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299588"/>
            <a:ext cx="5184913" cy="432000"/>
          </a:xfrm>
        </p:spPr>
        <p:txBody>
          <a:bodyPr rtlCol="0"/>
          <a:lstStyle/>
          <a:p>
            <a:pPr rtl="0"/>
            <a:r>
              <a:rPr lang="pt-BR" dirty="0"/>
              <a:t>R STUDIO</a:t>
            </a:r>
          </a:p>
        </p:txBody>
      </p:sp>
      <p:pic>
        <p:nvPicPr>
          <p:cNvPr id="18" name="Espaço Reservado para Imagem 17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/>
      </p:pic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7</a:t>
            </a:fld>
            <a:endParaRPr lang="pt-BR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510DC865-3C0C-4AE0-92B8-F71B1553A9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444886" y="639038"/>
            <a:ext cx="5184913" cy="360000"/>
          </a:xfrm>
        </p:spPr>
        <p:txBody>
          <a:bodyPr/>
          <a:lstStyle/>
          <a:p>
            <a:r>
              <a:rPr lang="pt-BR" dirty="0"/>
              <a:t>aparência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DBD5C10-D0ED-4E27-9235-63B0B8E87A68}"/>
              </a:ext>
            </a:extLst>
          </p:cNvPr>
          <p:cNvSpPr/>
          <p:nvPr/>
        </p:nvSpPr>
        <p:spPr>
          <a:xfrm>
            <a:off x="352424" y="1148118"/>
            <a:ext cx="9344049" cy="52536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7884F90-97A1-41A6-960E-4DEF9A79C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39" y="1289117"/>
            <a:ext cx="1212181" cy="42538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A08AAFF-09B8-4F68-B70F-39D9CE965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232" y="1844274"/>
            <a:ext cx="8324078" cy="44277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0DFDB41-1D0F-44FA-AB30-AC2A835FE34D}"/>
              </a:ext>
            </a:extLst>
          </p:cNvPr>
          <p:cNvSpPr txBox="1"/>
          <p:nvPr/>
        </p:nvSpPr>
        <p:spPr>
          <a:xfrm>
            <a:off x="3029251" y="2905988"/>
            <a:ext cx="1425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edição de</a:t>
            </a:r>
          </a:p>
          <a:p>
            <a:pPr algn="ctr"/>
            <a:r>
              <a:rPr lang="pt-BR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programas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CF739DD-DADF-4181-B578-8B0000F93188}"/>
              </a:ext>
            </a:extLst>
          </p:cNvPr>
          <p:cNvSpPr txBox="1"/>
          <p:nvPr/>
        </p:nvSpPr>
        <p:spPr>
          <a:xfrm>
            <a:off x="7003941" y="2840194"/>
            <a:ext cx="1838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apresentação</a:t>
            </a:r>
          </a:p>
          <a:p>
            <a:pPr algn="ctr"/>
            <a:r>
              <a:rPr lang="pt-BR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 variáveis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7EDBE5E-E825-44F3-AC9C-50F0F9DB2751}"/>
              </a:ext>
            </a:extLst>
          </p:cNvPr>
          <p:cNvSpPr txBox="1"/>
          <p:nvPr/>
        </p:nvSpPr>
        <p:spPr>
          <a:xfrm>
            <a:off x="2546750" y="4620357"/>
            <a:ext cx="2390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edição de</a:t>
            </a:r>
          </a:p>
          <a:p>
            <a:pPr algn="ctr"/>
            <a:r>
              <a:rPr lang="pt-BR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comandos diretos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6716A38-9D73-4168-A080-0136B2D9F7A3}"/>
              </a:ext>
            </a:extLst>
          </p:cNvPr>
          <p:cNvSpPr txBox="1"/>
          <p:nvPr/>
        </p:nvSpPr>
        <p:spPr>
          <a:xfrm>
            <a:off x="6390791" y="4325252"/>
            <a:ext cx="30652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arquivos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apresentação gráficos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instalação de pacotes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janela de ajuda</a:t>
            </a:r>
          </a:p>
        </p:txBody>
      </p:sp>
    </p:spTree>
    <p:extLst>
      <p:ext uri="{BB962C8B-B14F-4D97-AF65-F5344CB8AC3E}">
        <p14:creationId xmlns:p14="http://schemas.microsoft.com/office/powerpoint/2010/main" val="3490719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299588"/>
            <a:ext cx="5184913" cy="432000"/>
          </a:xfrm>
        </p:spPr>
        <p:txBody>
          <a:bodyPr rtlCol="0"/>
          <a:lstStyle/>
          <a:p>
            <a:pPr rtl="0"/>
            <a:r>
              <a:rPr lang="pt-BR" dirty="0"/>
              <a:t>R STUDIO</a:t>
            </a:r>
          </a:p>
        </p:txBody>
      </p:sp>
      <p:pic>
        <p:nvPicPr>
          <p:cNvPr id="18" name="Espaço Reservado para Imagem 17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/>
      </p:pic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8</a:t>
            </a:fld>
            <a:endParaRPr lang="pt-BR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510DC865-3C0C-4AE0-92B8-F71B1553A9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444886" y="639038"/>
            <a:ext cx="5184913" cy="360000"/>
          </a:xfrm>
        </p:spPr>
        <p:txBody>
          <a:bodyPr/>
          <a:lstStyle/>
          <a:p>
            <a:r>
              <a:rPr lang="pt-BR" dirty="0"/>
              <a:t>operadores matemáticos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DBD5C10-D0ED-4E27-9235-63B0B8E87A68}"/>
              </a:ext>
            </a:extLst>
          </p:cNvPr>
          <p:cNvSpPr/>
          <p:nvPr/>
        </p:nvSpPr>
        <p:spPr>
          <a:xfrm>
            <a:off x="352424" y="1148118"/>
            <a:ext cx="9344049" cy="52536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7884F90-97A1-41A6-960E-4DEF9A79C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39" y="1289117"/>
            <a:ext cx="1212181" cy="42538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A08AAFF-09B8-4F68-B70F-39D9CE965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232" y="1844274"/>
            <a:ext cx="8324078" cy="44277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0DFDB41-1D0F-44FA-AB30-AC2A835FE34D}"/>
              </a:ext>
            </a:extLst>
          </p:cNvPr>
          <p:cNvSpPr txBox="1"/>
          <p:nvPr/>
        </p:nvSpPr>
        <p:spPr>
          <a:xfrm>
            <a:off x="3029251" y="2905988"/>
            <a:ext cx="1425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edição de</a:t>
            </a:r>
          </a:p>
          <a:p>
            <a:pPr algn="ctr"/>
            <a:r>
              <a:rPr lang="pt-BR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programas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CF739DD-DADF-4181-B578-8B0000F93188}"/>
              </a:ext>
            </a:extLst>
          </p:cNvPr>
          <p:cNvSpPr txBox="1"/>
          <p:nvPr/>
        </p:nvSpPr>
        <p:spPr>
          <a:xfrm>
            <a:off x="7003941" y="2840194"/>
            <a:ext cx="1838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apresentação</a:t>
            </a:r>
          </a:p>
          <a:p>
            <a:pPr algn="ctr"/>
            <a:r>
              <a:rPr lang="pt-BR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 variáveis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7EDBE5E-E825-44F3-AC9C-50F0F9DB2751}"/>
              </a:ext>
            </a:extLst>
          </p:cNvPr>
          <p:cNvSpPr txBox="1"/>
          <p:nvPr/>
        </p:nvSpPr>
        <p:spPr>
          <a:xfrm>
            <a:off x="2546750" y="4620357"/>
            <a:ext cx="2390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edição de</a:t>
            </a:r>
          </a:p>
          <a:p>
            <a:pPr algn="ctr"/>
            <a:r>
              <a:rPr lang="pt-BR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comandos diretos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6716A38-9D73-4168-A080-0136B2D9F7A3}"/>
              </a:ext>
            </a:extLst>
          </p:cNvPr>
          <p:cNvSpPr txBox="1"/>
          <p:nvPr/>
        </p:nvSpPr>
        <p:spPr>
          <a:xfrm>
            <a:off x="6390791" y="4325252"/>
            <a:ext cx="30652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arquivos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apresentação gráficos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instalação de pacotes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janela de ajuda</a:t>
            </a:r>
          </a:p>
        </p:txBody>
      </p:sp>
      <p:sp>
        <p:nvSpPr>
          <p:cNvPr id="7" name="Seta: para Baixo 6">
            <a:extLst>
              <a:ext uri="{FF2B5EF4-FFF2-40B4-BE49-F238E27FC236}">
                <a16:creationId xmlns:a16="http://schemas.microsoft.com/office/drawing/2014/main" id="{2A1C67C2-71F2-428D-9C34-AB55001726ED}"/>
              </a:ext>
            </a:extLst>
          </p:cNvPr>
          <p:cNvSpPr/>
          <p:nvPr/>
        </p:nvSpPr>
        <p:spPr>
          <a:xfrm rot="19033870">
            <a:off x="1089417" y="4286249"/>
            <a:ext cx="457200" cy="3429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8C02DC7-072F-4AB6-AC0B-186487A34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0383" y="5283995"/>
            <a:ext cx="21431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84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299588"/>
            <a:ext cx="5184913" cy="432000"/>
          </a:xfrm>
        </p:spPr>
        <p:txBody>
          <a:bodyPr rtlCol="0"/>
          <a:lstStyle/>
          <a:p>
            <a:pPr rtl="0"/>
            <a:r>
              <a:rPr lang="pt-BR" dirty="0"/>
              <a:t>R</a:t>
            </a:r>
          </a:p>
        </p:txBody>
      </p:sp>
      <p:pic>
        <p:nvPicPr>
          <p:cNvPr id="18" name="Espaço Reservado para Imagem 17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06" r="36606"/>
          <a:stretch>
            <a:fillRect/>
          </a:stretch>
        </p:blipFill>
        <p:spPr/>
      </p:pic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9</a:t>
            </a:fld>
            <a:endParaRPr lang="pt-BR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510DC865-3C0C-4AE0-92B8-F71B1553A9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444886" y="639038"/>
            <a:ext cx="5184913" cy="360000"/>
          </a:xfrm>
        </p:spPr>
        <p:txBody>
          <a:bodyPr/>
          <a:lstStyle/>
          <a:p>
            <a:r>
              <a:rPr lang="pt-BR" dirty="0"/>
              <a:t>operadores matemáticos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DBD5C10-D0ED-4E27-9235-63B0B8E87A68}"/>
              </a:ext>
            </a:extLst>
          </p:cNvPr>
          <p:cNvSpPr/>
          <p:nvPr/>
        </p:nvSpPr>
        <p:spPr>
          <a:xfrm>
            <a:off x="352424" y="1251189"/>
            <a:ext cx="9344049" cy="5150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endParaRPr lang="pt-BR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3+3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6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4-5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1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4*5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20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4/5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0.8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3^2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9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 + 5 ) * 7 - (36/18)^3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55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 * ( 2 * ( 2 * (3-4))))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-8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3+4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#teste de comentário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7</a:t>
            </a:r>
          </a:p>
          <a:p>
            <a:endParaRPr lang="pt-BR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7BC829AC-4704-42A3-8C52-1F95EF9D0E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0" t="50000" r="39355" b="46400"/>
          <a:stretch/>
        </p:blipFill>
        <p:spPr>
          <a:xfrm>
            <a:off x="352424" y="1120576"/>
            <a:ext cx="9353912" cy="29932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117044DE-6A93-4EFB-84C9-B002F07B8417}"/>
              </a:ext>
            </a:extLst>
          </p:cNvPr>
          <p:cNvSpPr txBox="1"/>
          <p:nvPr/>
        </p:nvSpPr>
        <p:spPr>
          <a:xfrm>
            <a:off x="5286375" y="6435301"/>
            <a:ext cx="45400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1">
                    <a:lumMod val="65000"/>
                  </a:schemeClr>
                </a:solidFill>
              </a:rPr>
              <a:t>Fonte http://ecologia.ib.usp.br/bie5782/doku.php?id=bie5782:03_apostila:03-funcoes</a:t>
            </a:r>
          </a:p>
        </p:txBody>
      </p:sp>
    </p:spTree>
    <p:extLst>
      <p:ext uri="{BB962C8B-B14F-4D97-AF65-F5344CB8AC3E}">
        <p14:creationId xmlns:p14="http://schemas.microsoft.com/office/powerpoint/2010/main" val="7054841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5361_TF16411245.potx" id="{25765523-5243-4644-B89B-E405424BE005}" vid="{84AB5590-005A-4761-8997-295CCB49399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58A784AD-7888-482C-A72A-80D3063962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B61CFE-D4DA-4753-A9A5-D482B9609A35}">
  <ds:schemaRefs>
    <ds:schemaRef ds:uri="http://purl.org/dc/terms/"/>
    <ds:schemaRef ds:uri="http://schemas.openxmlformats.org/package/2006/metadata/core-properties"/>
    <ds:schemaRef ds:uri="6dc4bcd6-49db-4c07-9060-8acfc67cef9f"/>
    <ds:schemaRef ds:uri="http://schemas.microsoft.com/office/2006/documentManagement/types"/>
    <ds:schemaRef ds:uri="http://schemas.microsoft.com/office/infopath/2007/PartnerControls"/>
    <ds:schemaRef ds:uri="fb0879af-3eba-417a-a55a-ffe6dcd6ca77"/>
    <ds:schemaRef ds:uri="http://purl.org/dc/elements/1.1/"/>
    <ds:schemaRef ds:uri="http://schemas.microsoft.com/office/2006/metadata/properties"/>
    <ds:schemaRef ds:uri="http://schemas.microsoft.com/sharepoint/v3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colorida minimalista</Template>
  <TotalTime>0</TotalTime>
  <Words>1726</Words>
  <Application>Microsoft Office PowerPoint</Application>
  <PresentationFormat>Widescreen</PresentationFormat>
  <Paragraphs>339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0" baseType="lpstr">
      <vt:lpstr>Arial</vt:lpstr>
      <vt:lpstr>Arial Black</vt:lpstr>
      <vt:lpstr>Calibri</vt:lpstr>
      <vt:lpstr>Corbel</vt:lpstr>
      <vt:lpstr>Courier New</vt:lpstr>
      <vt:lpstr>Times New Roman</vt:lpstr>
      <vt:lpstr>Tema do Office</vt:lpstr>
      <vt:lpstr>Ciência de dados R Básico</vt:lpstr>
      <vt:lpstr>r</vt:lpstr>
      <vt:lpstr>R</vt:lpstr>
      <vt:lpstr>E o excel?</vt:lpstr>
      <vt:lpstr>R</vt:lpstr>
      <vt:lpstr>R</vt:lpstr>
      <vt:lpstr>R STUDIO</vt:lpstr>
      <vt:lpstr>R STUDIO</vt:lpstr>
      <vt:lpstr>R</vt:lpstr>
      <vt:lpstr>R</vt:lpstr>
      <vt:lpstr>R</vt:lpstr>
      <vt:lpstr>R</vt:lpstr>
      <vt:lpstr>R</vt:lpstr>
      <vt:lpstr>R</vt:lpstr>
      <vt:lpstr>R</vt:lpstr>
      <vt:lpstr>R</vt:lpstr>
      <vt:lpstr>R</vt:lpstr>
      <vt:lpstr>R</vt:lpstr>
      <vt:lpstr>R</vt:lpstr>
      <vt:lpstr>R</vt:lpstr>
      <vt:lpstr>R</vt:lpstr>
      <vt:lpstr>R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2018-09-15T12:58:24Z</dcterms:created>
  <dcterms:modified xsi:type="dcterms:W3CDTF">2018-09-16T21:02:42Z</dcterms:modified>
</cp:coreProperties>
</file>